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 showSpecialPlsOnTitleSld="0" firstSlideNum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theme/theme3.xml" Type="http://schemas.openxmlformats.org/officeDocument/2006/relationships/theme" Id="rId1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6" name="Shape 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" name="Shape 37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6" name="Shape 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8" name="Shape 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" name="Shape 4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5" name="Shape 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2" name="Shape 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0" name="Shape 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7" name="Shape 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3" name="Shape 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9" name="Shape 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/>
          <p:nvPr/>
        </p:nvSpPr>
        <p:spPr>
          <a:xfrm>
            <a:off y="311039" x="372035"/>
            <a:ext cy="4440899" cx="8399999"/>
          </a:xfrm>
          <a:prstGeom prst="roundRect">
            <a:avLst>
              <a:gd fmla="val 3653" name="adj"/>
            </a:avLst>
          </a:prstGeom>
          <a:solidFill>
            <a:srgbClr val="FFFFF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" name="Shape 9"/>
          <p:cNvSpPr/>
          <p:nvPr/>
        </p:nvSpPr>
        <p:spPr>
          <a:xfrm>
            <a:off y="4904401" x="372035"/>
            <a:ext cy="1206600" cx="8399999"/>
          </a:xfrm>
          <a:prstGeom prst="roundRect">
            <a:avLst>
              <a:gd fmla="val 15243" name="adj"/>
            </a:avLst>
          </a:prstGeom>
          <a:solidFill>
            <a:srgbClr val="FFFFF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" name="Shape 10"/>
          <p:cNvSpPr txBox="1"/>
          <p:nvPr>
            <p:ph type="ctrTitle"/>
          </p:nvPr>
        </p:nvSpPr>
        <p:spPr>
          <a:xfrm>
            <a:off y="630810" x="685800"/>
            <a:ext cy="37893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y="5195894" x="685800"/>
            <a:ext cy="614099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" name="Shape 13"/>
          <p:cNvSpPr/>
          <p:nvPr/>
        </p:nvSpPr>
        <p:spPr>
          <a:xfrm>
            <a:off y="1550894" x="372035"/>
            <a:ext cy="5170500" cx="8399999"/>
          </a:xfrm>
          <a:prstGeom prst="roundRect">
            <a:avLst>
              <a:gd fmla="val 2970" name="adj"/>
            </a:avLst>
          </a:prstGeom>
          <a:solidFill>
            <a:srgbClr val="FFFFF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" name="Shape 14"/>
          <p:cNvSpPr/>
          <p:nvPr/>
        </p:nvSpPr>
        <p:spPr>
          <a:xfrm rot="10800000" flipH="1">
            <a:off y="-120" x="372035"/>
            <a:ext cy="1399800" cx="8399999"/>
          </a:xfrm>
          <a:prstGeom prst="round2SameRect">
            <a:avLst>
              <a:gd fmla="val 10590" name="adj1"/>
              <a:gd fmla="val 0" name="adj2"/>
            </a:avLst>
          </a:prstGeom>
          <a:solidFill>
            <a:srgbClr val="FFFFF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" name="Shape 15"/>
          <p:cNvSpPr txBox="1"/>
          <p:nvPr>
            <p:ph type="title"/>
          </p:nvPr>
        </p:nvSpPr>
        <p:spPr>
          <a:xfrm>
            <a:off y="186035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>
              <a:spcBef>
                <a:spcPts val="0"/>
              </a:spcBef>
              <a:defRPr>
                <a:solidFill>
                  <a:schemeClr val="dk2"/>
                </a:solidFill>
              </a:defRPr>
            </a:lvl1pPr>
            <a:lvl2pPr rtl="0">
              <a:spcBef>
                <a:spcPts val="0"/>
              </a:spcBef>
              <a:defRPr>
                <a:solidFill>
                  <a:schemeClr val="dk2"/>
                </a:solidFill>
              </a:defRPr>
            </a:lvl2pPr>
            <a:lvl3pPr rtl="0">
              <a:spcBef>
                <a:spcPts val="0"/>
              </a:spcBef>
              <a:defRPr>
                <a:solidFill>
                  <a:schemeClr val="dk2"/>
                </a:solidFill>
              </a:defRPr>
            </a:lvl3pPr>
            <a:lvl4pPr rtl="0">
              <a:spcBef>
                <a:spcPts val="0"/>
              </a:spcBef>
              <a:defRPr>
                <a:solidFill>
                  <a:schemeClr val="dk2"/>
                </a:solidFill>
              </a:defRPr>
            </a:lvl4pPr>
            <a:lvl5pPr rtl="0">
              <a:spcBef>
                <a:spcPts val="0"/>
              </a:spcBef>
              <a:defRPr>
                <a:solidFill>
                  <a:schemeClr val="dk2"/>
                </a:solidFill>
              </a:defRPr>
            </a:lvl5pPr>
            <a:lvl6pPr rtl="0">
              <a:spcBef>
                <a:spcPts val="0"/>
              </a:spcBef>
              <a:defRPr>
                <a:solidFill>
                  <a:schemeClr val="dk2"/>
                </a:solidFill>
              </a:defRPr>
            </a:lvl6pPr>
            <a:lvl7pPr rtl="0">
              <a:spcBef>
                <a:spcPts val="0"/>
              </a:spcBef>
              <a:defRPr>
                <a:solidFill>
                  <a:schemeClr val="dk2"/>
                </a:solidFill>
              </a:defRPr>
            </a:lvl7pPr>
            <a:lvl8pPr rtl="0">
              <a:spcBef>
                <a:spcPts val="0"/>
              </a:spcBef>
              <a:defRPr>
                <a:solidFill>
                  <a:schemeClr val="dk2"/>
                </a:solidFill>
              </a:defRPr>
            </a:lvl8pPr>
            <a:lvl9pPr rtl="0">
              <a:spcBef>
                <a:spcPts val="0"/>
              </a:spcBef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/>
          <p:nvPr/>
        </p:nvSpPr>
        <p:spPr>
          <a:xfrm>
            <a:off y="1550894" x="372035"/>
            <a:ext cy="5170500" cx="4114800"/>
          </a:xfrm>
          <a:prstGeom prst="roundRect">
            <a:avLst>
              <a:gd fmla="val 3784" name="adj"/>
            </a:avLst>
          </a:prstGeom>
          <a:solidFill>
            <a:srgbClr val="FFFFF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" name="Shape 19"/>
          <p:cNvSpPr/>
          <p:nvPr/>
        </p:nvSpPr>
        <p:spPr>
          <a:xfrm rot="10800000" flipH="1">
            <a:off y="-120" x="372035"/>
            <a:ext cy="1399800" cx="8399999"/>
          </a:xfrm>
          <a:prstGeom prst="round2SameRect">
            <a:avLst>
              <a:gd fmla="val 10590" name="adj1"/>
              <a:gd fmla="val 0" name="adj2"/>
            </a:avLst>
          </a:prstGeom>
          <a:solidFill>
            <a:srgbClr val="FFFFF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 txBox="1"/>
          <p:nvPr>
            <p:ph type="title"/>
          </p:nvPr>
        </p:nvSpPr>
        <p:spPr>
          <a:xfrm>
            <a:off y="186035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>
              <a:spcBef>
                <a:spcPts val="0"/>
              </a:spcBef>
              <a:defRPr>
                <a:solidFill>
                  <a:schemeClr val="dk2"/>
                </a:solidFill>
              </a:defRPr>
            </a:lvl1pPr>
            <a:lvl2pPr rtl="0">
              <a:spcBef>
                <a:spcPts val="0"/>
              </a:spcBef>
              <a:defRPr>
                <a:solidFill>
                  <a:schemeClr val="dk2"/>
                </a:solidFill>
              </a:defRPr>
            </a:lvl2pPr>
            <a:lvl3pPr rtl="0">
              <a:spcBef>
                <a:spcPts val="0"/>
              </a:spcBef>
              <a:defRPr>
                <a:solidFill>
                  <a:schemeClr val="dk2"/>
                </a:solidFill>
              </a:defRPr>
            </a:lvl3pPr>
            <a:lvl4pPr rtl="0">
              <a:spcBef>
                <a:spcPts val="0"/>
              </a:spcBef>
              <a:defRPr>
                <a:solidFill>
                  <a:schemeClr val="dk2"/>
                </a:solidFill>
              </a:defRPr>
            </a:lvl4pPr>
            <a:lvl5pPr rtl="0">
              <a:spcBef>
                <a:spcPts val="0"/>
              </a:spcBef>
              <a:defRPr>
                <a:solidFill>
                  <a:schemeClr val="dk2"/>
                </a:solidFill>
              </a:defRPr>
            </a:lvl5pPr>
            <a:lvl6pPr rtl="0">
              <a:spcBef>
                <a:spcPts val="0"/>
              </a:spcBef>
              <a:defRPr>
                <a:solidFill>
                  <a:schemeClr val="dk2"/>
                </a:solidFill>
              </a:defRPr>
            </a:lvl6pPr>
            <a:lvl7pPr rtl="0">
              <a:spcBef>
                <a:spcPts val="0"/>
              </a:spcBef>
              <a:defRPr>
                <a:solidFill>
                  <a:schemeClr val="dk2"/>
                </a:solidFill>
              </a:defRPr>
            </a:lvl7pPr>
            <a:lvl8pPr rtl="0">
              <a:spcBef>
                <a:spcPts val="0"/>
              </a:spcBef>
              <a:defRPr>
                <a:solidFill>
                  <a:schemeClr val="dk2"/>
                </a:solidFill>
              </a:defRPr>
            </a:lvl8pPr>
            <a:lvl9pPr rtl="0">
              <a:spcBef>
                <a:spcPts val="0"/>
              </a:spcBef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y="1600200" x="457200"/>
            <a:ext cy="4967700" cx="3925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22" name="Shape 22"/>
          <p:cNvSpPr/>
          <p:nvPr/>
        </p:nvSpPr>
        <p:spPr>
          <a:xfrm>
            <a:off y="1550894" x="4657164"/>
            <a:ext cy="5170500" cx="4114800"/>
          </a:xfrm>
          <a:prstGeom prst="roundRect">
            <a:avLst>
              <a:gd fmla="val 3784" name="adj"/>
            </a:avLst>
          </a:prstGeom>
          <a:solidFill>
            <a:srgbClr val="FFFFF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y="1600200" x="4761353"/>
            <a:ext cy="4967700" cx="3925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4" name="Shape 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" name="Shape 25"/>
          <p:cNvSpPr/>
          <p:nvPr/>
        </p:nvSpPr>
        <p:spPr>
          <a:xfrm>
            <a:off y="1550894" x="372035"/>
            <a:ext cy="5170500" cx="8399999"/>
          </a:xfrm>
          <a:prstGeom prst="roundRect">
            <a:avLst>
              <a:gd fmla="val 2970" name="adj"/>
            </a:avLst>
          </a:prstGeom>
          <a:solidFill>
            <a:srgbClr val="FFFFF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/>
          <p:nvPr/>
        </p:nvSpPr>
        <p:spPr>
          <a:xfrm rot="10800000" flipH="1">
            <a:off y="-120" x="372035"/>
            <a:ext cy="1399800" cx="8399999"/>
          </a:xfrm>
          <a:prstGeom prst="round2SameRect">
            <a:avLst>
              <a:gd fmla="val 10590" name="adj1"/>
              <a:gd fmla="val 0" name="adj2"/>
            </a:avLst>
          </a:prstGeom>
          <a:solidFill>
            <a:srgbClr val="FFFFF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" name="Shape 27"/>
          <p:cNvSpPr txBox="1"/>
          <p:nvPr>
            <p:ph type="title"/>
          </p:nvPr>
        </p:nvSpPr>
        <p:spPr>
          <a:xfrm>
            <a:off y="186035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>
              <a:spcBef>
                <a:spcPts val="0"/>
              </a:spcBef>
              <a:defRPr>
                <a:solidFill>
                  <a:schemeClr val="dk2"/>
                </a:solidFill>
              </a:defRPr>
            </a:lvl1pPr>
            <a:lvl2pPr rtl="0">
              <a:spcBef>
                <a:spcPts val="0"/>
              </a:spcBef>
              <a:defRPr>
                <a:solidFill>
                  <a:schemeClr val="dk2"/>
                </a:solidFill>
              </a:defRPr>
            </a:lvl2pPr>
            <a:lvl3pPr rtl="0">
              <a:spcBef>
                <a:spcPts val="0"/>
              </a:spcBef>
              <a:defRPr>
                <a:solidFill>
                  <a:schemeClr val="dk2"/>
                </a:solidFill>
              </a:defRPr>
            </a:lvl3pPr>
            <a:lvl4pPr rtl="0">
              <a:spcBef>
                <a:spcPts val="0"/>
              </a:spcBef>
              <a:defRPr>
                <a:solidFill>
                  <a:schemeClr val="dk2"/>
                </a:solidFill>
              </a:defRPr>
            </a:lvl4pPr>
            <a:lvl5pPr rtl="0">
              <a:spcBef>
                <a:spcPts val="0"/>
              </a:spcBef>
              <a:defRPr>
                <a:solidFill>
                  <a:schemeClr val="dk2"/>
                </a:solidFill>
              </a:defRPr>
            </a:lvl5pPr>
            <a:lvl6pPr rtl="0">
              <a:spcBef>
                <a:spcPts val="0"/>
              </a:spcBef>
              <a:defRPr>
                <a:solidFill>
                  <a:schemeClr val="dk2"/>
                </a:solidFill>
              </a:defRPr>
            </a:lvl6pPr>
            <a:lvl7pPr rtl="0">
              <a:spcBef>
                <a:spcPts val="0"/>
              </a:spcBef>
              <a:defRPr>
                <a:solidFill>
                  <a:schemeClr val="dk2"/>
                </a:solidFill>
              </a:defRPr>
            </a:lvl7pPr>
            <a:lvl8pPr rtl="0">
              <a:spcBef>
                <a:spcPts val="0"/>
              </a:spcBef>
              <a:defRPr>
                <a:solidFill>
                  <a:schemeClr val="dk2"/>
                </a:solidFill>
              </a:defRPr>
            </a:lvl8pPr>
            <a:lvl9pPr rtl="0">
              <a:spcBef>
                <a:spcPts val="0"/>
              </a:spcBef>
              <a:defRPr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 txBox="1"/>
          <p:nvPr>
            <p:ph idx="1" type="body"/>
          </p:nvPr>
        </p:nvSpPr>
        <p:spPr>
          <a:xfrm>
            <a:off y="5702203" x="372035"/>
            <a:ext cy="865500" cx="8399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●"/>
              <a:defRPr b="1" sz="2400">
                <a:solidFill>
                  <a:schemeClr val="lt1"/>
                </a:solidFill>
              </a:defRPr>
            </a:lvl1pPr>
            <a:lvl2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b="1" sz="2400">
                <a:solidFill>
                  <a:schemeClr val="lt1"/>
                </a:solidFill>
              </a:defRPr>
            </a:lvl2pPr>
            <a:lvl3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b="1" sz="2400">
                <a:solidFill>
                  <a:schemeClr val="lt1"/>
                </a:solidFill>
              </a:defRPr>
            </a:lvl3pPr>
            <a:lvl4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●"/>
              <a:defRPr b="1" sz="2400">
                <a:solidFill>
                  <a:schemeClr val="lt1"/>
                </a:solidFill>
              </a:defRPr>
            </a:lvl4pPr>
            <a:lvl5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b="1" sz="2400">
                <a:solidFill>
                  <a:schemeClr val="lt1"/>
                </a:solidFill>
              </a:defRPr>
            </a:lvl5pPr>
            <a:lvl6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b="1" sz="2400">
                <a:solidFill>
                  <a:schemeClr val="lt1"/>
                </a:solidFill>
              </a:defRPr>
            </a:lvl6pPr>
            <a:lvl7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●"/>
              <a:defRPr b="1" sz="2400">
                <a:solidFill>
                  <a:schemeClr val="lt1"/>
                </a:solidFill>
              </a:defRPr>
            </a:lvl7pPr>
            <a:lvl8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b="1" sz="2400">
                <a:solidFill>
                  <a:schemeClr val="lt1"/>
                </a:solidFill>
              </a:defRPr>
            </a:lvl8pPr>
            <a:lvl9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b="1"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0" name="Shape 30"/>
          <p:cNvSpPr/>
          <p:nvPr/>
        </p:nvSpPr>
        <p:spPr>
          <a:xfrm>
            <a:off y="311039" x="372035"/>
            <a:ext cy="5158200" cx="8399999"/>
          </a:xfrm>
          <a:prstGeom prst="roundRect">
            <a:avLst>
              <a:gd fmla="val 2776" name="adj"/>
            </a:avLst>
          </a:prstGeom>
          <a:solidFill>
            <a:srgbClr val="FFFFF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" name="Shape 32"/>
          <p:cNvSpPr/>
          <p:nvPr/>
        </p:nvSpPr>
        <p:spPr>
          <a:xfrm>
            <a:off y="314112" x="372035"/>
            <a:ext cy="6229800" cx="8399999"/>
          </a:xfrm>
          <a:prstGeom prst="roundRect">
            <a:avLst>
              <a:gd fmla="val 2255" name="adj"/>
            </a:avLst>
          </a:prstGeom>
          <a:solidFill>
            <a:srgbClr val="FFFFF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2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186035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●"/>
              <a:defRPr strike="noStrike" u="none" b="0" cap="none" baseline="0" sz="3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●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●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educat.xtec.cat" Type="http://schemas.openxmlformats.org/officeDocument/2006/relationships/hyperlink" TargetMode="External" Id="rId4"/><Relationship Target="http://educat.xtec.cat/group/to-fem-un-viatge-virtual" Type="http://schemas.openxmlformats.org/officeDocument/2006/relationships/hyperlink" TargetMode="External" Id="rId3"/><Relationship Target="../media/image00.png" Type="http://schemas.openxmlformats.org/officeDocument/2006/relationships/image" Id="rId6"/><Relationship Target="http://creativecommons.org/licenses/by-nc/3.0/" Type="http://schemas.openxmlformats.org/officeDocument/2006/relationships/hyperlink" TargetMode="External" Id="rId5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maps.google.es" Type="http://schemas.openxmlformats.org/officeDocument/2006/relationships/hyperlink" TargetMode="External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pn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pn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maps.google.es/maps/ms?authuser=0&amp;vps=2&amp;hl=es&amp;ie=UTF8&amp;msa=0&amp;output=kml&amp;msid=206200294760895647685.0004bcd85db6afdd2a7e1" Type="http://schemas.openxmlformats.org/officeDocument/2006/relationships/hyperlink" TargetMode="External" Id="rId4"/><Relationship Target="http://maps.google.es/maps/ms?msid=206200294760895647685.0004bcd85db6afdd2a7e1&amp;msa=0" Type="http://schemas.openxmlformats.org/officeDocument/2006/relationships/hyperlink" TargetMode="External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" name="Shape 34"/>
          <p:cNvSpPr txBox="1"/>
          <p:nvPr>
            <p:ph type="ctrTitle"/>
          </p:nvPr>
        </p:nvSpPr>
        <p:spPr>
          <a:xfrm>
            <a:off y="2851289" x="685799"/>
            <a:ext cy="16505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>
                <a:solidFill>
                  <a:srgbClr val="000000"/>
                </a:solidFill>
              </a:rPr>
              <a:t>Google Maps</a:t>
            </a:r>
          </a:p>
        </p:txBody>
      </p:sp>
      <p:sp>
        <p:nvSpPr>
          <p:cNvPr id="35" name="Shape 35"/>
          <p:cNvSpPr txBox="1"/>
          <p:nvPr>
            <p:ph idx="1" type="subTitle"/>
          </p:nvPr>
        </p:nvSpPr>
        <p:spPr>
          <a:xfrm>
            <a:off y="5148280" x="685800"/>
            <a:ext cy="777299" cx="69867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Què és i com fer un mapa col·laboratiu?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y="186035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Crèdits</a:t>
            </a:r>
          </a:p>
        </p:txBody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y="1588600" x="457200"/>
            <a:ext cy="22799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61111"/>
              <a:buFont typeface="Arial"/>
              <a:buNone/>
            </a:pPr>
            <a:r>
              <a:rPr sz="1800" lang="en-US">
                <a:solidFill>
                  <a:srgbClr val="222222"/>
                </a:solidFill>
              </a:rPr>
              <a:t>Tutorial elaborat com a element de suport al </a:t>
            </a:r>
            <a:r>
              <a:rPr u="sng" sz="1800" lang="en-US" i="1">
                <a:solidFill>
                  <a:schemeClr val="accent1"/>
                </a:solidFill>
                <a:hlinkClick r:id="rId3"/>
              </a:rPr>
              <a:t>Taller obert: Fem un viatge virtual?</a:t>
            </a:r>
            <a:r>
              <a:rPr sz="1800" lang="en-US" i="1">
                <a:solidFill>
                  <a:srgbClr val="222222"/>
                </a:solidFill>
              </a:rPr>
              <a:t> </a:t>
            </a:r>
            <a:r>
              <a:rPr sz="1800" lang="en-US">
                <a:solidFill>
                  <a:srgbClr val="222222"/>
                </a:solidFill>
              </a:rPr>
              <a:t>desenvolupat a la </a:t>
            </a:r>
            <a:r>
              <a:rPr u="sng" sz="1800" lang="en-US">
                <a:solidFill>
                  <a:schemeClr val="hlink"/>
                </a:solidFill>
                <a:hlinkClick r:id="rId4"/>
              </a:rPr>
              <a:t>Xarxa docent eduCAT</a:t>
            </a:r>
            <a:r>
              <a:rPr sz="1800" lang="en-US">
                <a:solidFill>
                  <a:srgbClr val="222222"/>
                </a:solidFill>
              </a:rPr>
              <a:t>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222222"/>
              </a:solidFill>
            </a:endParaRPr>
          </a:p>
          <a:p>
            <a:pPr rtl="0" lvl="0">
              <a:spcBef>
                <a:spcPts val="0"/>
              </a:spcBef>
              <a:buClr>
                <a:srgbClr val="000000"/>
              </a:buClr>
              <a:buSzPct val="61111"/>
              <a:buFont typeface="Arial"/>
              <a:buNone/>
            </a:pPr>
            <a:r>
              <a:rPr sz="1800" lang="en-US">
                <a:solidFill>
                  <a:srgbClr val="222222"/>
                </a:solidFill>
              </a:rPr>
              <a:t>Equip de la Xarxa docent </a:t>
            </a:r>
          </a:p>
          <a:p>
            <a:pPr rtl="0" lvl="0">
              <a:spcBef>
                <a:spcPts val="0"/>
              </a:spcBef>
              <a:buClr>
                <a:srgbClr val="000000"/>
              </a:buClr>
              <a:buSzPct val="61111"/>
              <a:buFont typeface="Arial"/>
              <a:buNone/>
            </a:pPr>
            <a:r>
              <a:rPr sz="1800" lang="en-US">
                <a:solidFill>
                  <a:srgbClr val="000000"/>
                </a:solidFill>
              </a:rPr>
              <a:t>Àrea de Tecnologies per a l'Aprenentatge i el Coneixement</a:t>
            </a:r>
          </a:p>
          <a:p>
            <a:pPr rtl="0" lvl="0">
              <a:spcBef>
                <a:spcPts val="0"/>
              </a:spcBef>
              <a:buClr>
                <a:srgbClr val="000000"/>
              </a:buClr>
              <a:buSzPct val="61111"/>
              <a:buFont typeface="Arial"/>
              <a:buNone/>
            </a:pPr>
            <a:r>
              <a:rPr sz="1800" lang="en-US">
                <a:solidFill>
                  <a:srgbClr val="000000"/>
                </a:solidFill>
              </a:rPr>
              <a:t>Departament d'Ensenyament de la Generalitat de Catalunya</a:t>
            </a:r>
          </a:p>
          <a:p>
            <a:pPr rtl="0" lv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 sz="1800">
              <a:solidFill>
                <a:srgbClr val="000000"/>
              </a:solidFill>
            </a:endParaRPr>
          </a:p>
          <a:p>
            <a:pPr algn="ctr">
              <a:spcBef>
                <a:spcPts val="0"/>
              </a:spcBef>
              <a:buNone/>
            </a:pPr>
            <a:r>
              <a:rPr sz="1000" lang="en-US">
                <a:solidFill>
                  <a:srgbClr val="000000"/>
                </a:solidFill>
              </a:rPr>
              <a:t>Aquesta obra està subjecta a una llicència de </a:t>
            </a:r>
            <a:r>
              <a:rPr sz="1000" lang="en-US">
                <a:solidFill>
                  <a:srgbClr val="4374B7"/>
                </a:solidFill>
                <a:hlinkClick r:id="rId5"/>
              </a:rPr>
              <a:t>Reconeixement-NoComercial 3.0 No adaptada de Creative Commons</a:t>
            </a:r>
          </a:p>
        </p:txBody>
      </p:sp>
      <p:pic>
        <p:nvPicPr>
          <p:cNvPr id="95" name="Shape 9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y="3988012" x="3925226"/>
            <a:ext cy="457453" cx="12935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y="186035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Què és un mapa col·laboratiu?</a:t>
            </a:r>
          </a:p>
        </p:txBody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US"/>
              <a:t>Google maps permet crear </a:t>
            </a:r>
            <a:r>
              <a:rPr b="1" lang="en-US"/>
              <a:t>mapes personals</a:t>
            </a:r>
            <a:r>
              <a:rPr lang="en-US"/>
              <a:t> i inserir marques (punts) i itineraris (línies).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rPr lang="en-US"/>
              <a:t>Els punts i les línies es poden completar amb informacions, fotografies, vídeos, vincles a pàgines externes,... 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-US"/>
              <a:t>Els mapes també es poden crear i mantenir entre diverses persones fent un </a:t>
            </a:r>
            <a:r>
              <a:rPr b="1" lang="en-US"/>
              <a:t>mapa col·laboratiu.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5" name="Shape 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y="186035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Com fer un mapa col·laboratiu?</a:t>
            </a:r>
          </a:p>
        </p:txBody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US"/>
              <a:t>1.- Obrir un compte a Google 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rPr lang="en-US"/>
              <a:t>2.- Obrir Google Maps </a:t>
            </a:r>
            <a:r>
              <a:rPr u="sng" lang="en-US">
                <a:solidFill>
                  <a:schemeClr val="hlink"/>
                </a:solidFill>
                <a:hlinkClick r:id="rId3"/>
              </a:rPr>
              <a:t>http://maps.google.es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-US"/>
              <a:t>3.- Iniciar sessió amb el nom d'usuari i la contrasenya.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1" name="Shape 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" name="Shape 52"/>
          <p:cNvSpPr txBox="1"/>
          <p:nvPr/>
        </p:nvSpPr>
        <p:spPr>
          <a:xfrm>
            <a:off y="126425" x="379250"/>
            <a:ext cy="1032299" cx="80169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3600" lang="en-US">
                <a:solidFill>
                  <a:srgbClr val="434343"/>
                </a:solidFill>
              </a:rPr>
              <a:t>Un cop obert G-Maps i registrats fem clic a “Els meus mapes”</a:t>
            </a:r>
          </a:p>
        </p:txBody>
      </p:sp>
      <p:pic>
        <p:nvPicPr>
          <p:cNvPr id="53" name="Shape 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312000" x="1630047"/>
            <a:ext cy="3426525" cx="5515299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Shape 54"/>
          <p:cNvSpPr/>
          <p:nvPr/>
        </p:nvSpPr>
        <p:spPr>
          <a:xfrm>
            <a:off y="2568225" x="1721575"/>
            <a:ext cy="395099" cx="1476900"/>
          </a:xfrm>
          <a:prstGeom prst="ellipse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y="186035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Fem clic sobre Crea</a:t>
            </a:r>
          </a:p>
        </p:txBody>
      </p:sp>
      <p:pic>
        <p:nvPicPr>
          <p:cNvPr id="60" name="Shape 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310412" x="1600200"/>
            <a:ext cy="3667125" cx="594360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Shape 61"/>
          <p:cNvSpPr/>
          <p:nvPr/>
        </p:nvSpPr>
        <p:spPr>
          <a:xfrm>
            <a:off y="2831625" x="4750750"/>
            <a:ext cy="545699" cx="818399"/>
          </a:xfrm>
          <a:prstGeom prst="ellipse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y="186035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Clr>
                <a:srgbClr val="000000"/>
              </a:buClr>
              <a:buSzPct val="30555"/>
              <a:buFont typeface="Arial"/>
              <a:buNone/>
            </a:pPr>
            <a:r>
              <a:rPr lang="en-US"/>
              <a:t>Omplim les dades del mapa </a:t>
            </a:r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y="5209125" x="596850"/>
            <a:ext cy="1143000" cx="74261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Títol del mapa, descripció, capes, tipus de mapa base,...</a:t>
            </a:r>
          </a:p>
        </p:txBody>
      </p:sp>
      <p:pic>
        <p:nvPicPr>
          <p:cNvPr id="68" name="Shape 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802225" x="596837"/>
            <a:ext cy="2933700" cx="7705725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Shape 69"/>
          <p:cNvSpPr/>
          <p:nvPr/>
        </p:nvSpPr>
        <p:spPr>
          <a:xfrm>
            <a:off y="1627475" x="357500"/>
            <a:ext cy="3283200" cx="3255000"/>
          </a:xfrm>
          <a:prstGeom prst="ellipse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y="186035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Clr>
                <a:srgbClr val="000000"/>
              </a:buClr>
              <a:buSzPct val="30555"/>
              <a:buFont typeface="Arial"/>
              <a:buNone/>
            </a:pPr>
            <a:r>
              <a:rPr lang="en-US"/>
              <a:t>Seleccionem les persones amb qui volem compartir el mapa.</a:t>
            </a:r>
          </a:p>
        </p:txBody>
      </p:sp>
      <p:pic>
        <p:nvPicPr>
          <p:cNvPr id="75" name="Shape 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157412" x="433387"/>
            <a:ext cy="2543175" cx="8277225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Shape 76"/>
          <p:cNvSpPr/>
          <p:nvPr/>
        </p:nvSpPr>
        <p:spPr>
          <a:xfrm>
            <a:off y="2097825" x="7638800"/>
            <a:ext cy="874799" cx="1217400"/>
          </a:xfrm>
          <a:prstGeom prst="ellipse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0" name="Shape 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y="186035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També podem fer un mapa a partir d'un altre clicant a "Importar"</a:t>
            </a:r>
          </a:p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algn="l" rtl="0" lvl="0" marR="0" indent="0" mar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36666"/>
              <a:buFont typeface="Arial"/>
              <a:buNone/>
            </a:pPr>
            <a:r>
              <a:rPr lang="en-US"/>
              <a:t>Haurem de disposar de l'adreça URL del mapa que volem importar</a:t>
            </a:r>
          </a:p>
          <a:p>
            <a:pPr algn="l" rtl="0" lvl="0" marR="0" indent="0" mar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91666"/>
              <a:buFont typeface="Arial"/>
              <a:buNone/>
            </a:pPr>
            <a:r>
              <a:rPr u="sng" sz="1200" lang="en-US">
                <a:solidFill>
                  <a:schemeClr val="hlink"/>
                </a:solidFill>
                <a:hlinkClick r:id="rId3"/>
              </a:rPr>
              <a:t>http://maps.google.es/maps/ms?msid=206200294760895647685.0004bcd85db6afdd2a7e1&amp;msa=0</a:t>
            </a:r>
          </a:p>
          <a:p>
            <a:pPr algn="l" rtl="0" lvl="0" marR="0" indent="0" mar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algn="l" rtl="0" lvl="0" marR="0" indent="0" mar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36666"/>
              <a:buFont typeface="Arial"/>
              <a:buNone/>
            </a:pPr>
            <a:r>
              <a:rPr lang="en-US"/>
              <a:t>o de l'adreça URL del fitxer KML</a:t>
            </a:r>
          </a:p>
          <a:p>
            <a:pPr rtl="0" lvl="0">
              <a:spcBef>
                <a:spcPts val="0"/>
              </a:spcBef>
              <a:buClr>
                <a:srgbClr val="000000"/>
              </a:buClr>
              <a:buSzPct val="91666"/>
              <a:buFont typeface="Arial"/>
              <a:buNone/>
            </a:pPr>
            <a:r>
              <a:rPr u="sng" sz="1200" lang="en-US">
                <a:solidFill>
                  <a:schemeClr val="hlink"/>
                </a:solidFill>
                <a:hlinkClick r:id="rId4"/>
              </a:rPr>
              <a:t>http://maps.google.es/maps/ms?authuser=0&amp;vps=2&amp;hl=es&amp;ie=UTF8&amp;msa=0&amp;output=kml&amp;msid=206200294760895647685.0004bcd85db6afdd2a7e1</a:t>
            </a:r>
          </a:p>
          <a:p>
            <a:pPr rtl="0" lv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 sz="1200"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y="186035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Col·laborar o Importar un mapa?</a:t>
            </a:r>
          </a:p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None/>
            </a:pPr>
            <a:r>
              <a:rPr lang="en-US"/>
              <a:t>En importar-lo es crea una còpia que podem modificar sense afectar el mapa original.</a:t>
            </a:r>
          </a:p>
          <a:p>
            <a:pPr rtl="0" lv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rPr lang="en-US"/>
              <a:t>Cal diferenciar entre Col·laborar i Importar:</a:t>
            </a:r>
          </a:p>
          <a:p>
            <a:pPr rtl="0" lv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b="1" sz="2400" lang="en-US"/>
              <a:t>Col·laborar:</a:t>
            </a:r>
            <a:r>
              <a:rPr sz="2400" lang="en-US"/>
              <a:t> els col·laboradors modifiquen un mapa.</a:t>
            </a:r>
          </a:p>
          <a:p>
            <a:pPr algn="l" rtl="0" lvl="1" marR="0" indent="-419100" marL="9144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25000"/>
              <a:buFont typeface="Courier New"/>
              <a:buChar char="o"/>
            </a:pPr>
            <a:r>
              <a:rPr b="1" sz="2400" lang="en-US"/>
              <a:t>Importar:</a:t>
            </a:r>
            <a:r>
              <a:rPr sz="2400" lang="en-US"/>
              <a:t> Copiem un mapa sense </a:t>
            </a:r>
            <a:r>
              <a:rPr lang="en-US"/>
              <a:t>fer canvis a </a:t>
            </a:r>
            <a:r>
              <a:rPr sz="2400" lang="en-US"/>
              <a:t>l'original, un cop copiat el podem compartir amb les persones col·laboradores.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Custom 352">
      <a:dk1>
        <a:srgbClr val="333333"/>
      </a:dk1>
      <a:lt1>
        <a:srgbClr val="FFFFFF"/>
      </a:lt1>
      <a:dk2>
        <a:srgbClr val="800000"/>
      </a:dk2>
      <a:lt2>
        <a:srgbClr val="CCCCCC"/>
      </a:lt2>
      <a:accent1>
        <a:srgbClr val="0E427E"/>
      </a:accent1>
      <a:accent2>
        <a:srgbClr val="C5AF48"/>
      </a:accent2>
      <a:accent3>
        <a:srgbClr val="327C56"/>
      </a:accent3>
      <a:accent4>
        <a:srgbClr val="387B7D"/>
      </a:accent4>
      <a:accent5>
        <a:srgbClr val="BA7436"/>
      </a:accent5>
      <a:accent6>
        <a:srgbClr val="804000"/>
      </a:accent6>
      <a:hlink>
        <a:srgbClr val="1D6B8D"/>
      </a:hlink>
      <a:folHlink>
        <a:srgbClr val="103B46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