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311039" x="372035"/>
            <a:ext cy="4440899" cx="8399999"/>
          </a:xfrm>
          <a:prstGeom prst="roundRect">
            <a:avLst>
              <a:gd fmla="val 365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4904401" x="372035"/>
            <a:ext cy="1206600" cx="8399999"/>
          </a:xfrm>
          <a:prstGeom prst="roundRect">
            <a:avLst>
              <a:gd fmla="val 1524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630810" x="685800"/>
            <a:ext cy="37893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5195894" x="685800"/>
            <a:ext cy="6140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1550894" x="372035"/>
            <a:ext cy="51705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1550894" x="372035"/>
            <a:ext cy="51705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25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2" name="Shape 22"/>
          <p:cNvSpPr/>
          <p:nvPr/>
        </p:nvSpPr>
        <p:spPr>
          <a:xfrm>
            <a:off y="1550894" x="4657164"/>
            <a:ext cy="51705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y="1600200" x="4761353"/>
            <a:ext cy="4967700" cx="3925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550894" x="372035"/>
            <a:ext cy="51705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y="5702203" x="372035"/>
            <a:ext cy="865500" cx="839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b="1" sz="2400">
                <a:solidFill>
                  <a:schemeClr val="lt1"/>
                </a:solidFill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>
                <a:solidFill>
                  <a:schemeClr val="lt1"/>
                </a:solidFill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>
                <a:solidFill>
                  <a:schemeClr val="lt1"/>
                </a:solidFill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b="1" sz="2400">
                <a:solidFill>
                  <a:schemeClr val="lt1"/>
                </a:solidFill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>
                <a:solidFill>
                  <a:schemeClr val="lt1"/>
                </a:solidFill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>
                <a:solidFill>
                  <a:schemeClr val="lt1"/>
                </a:solidFill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b="1" sz="2400">
                <a:solidFill>
                  <a:schemeClr val="lt1"/>
                </a:solidFill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>
                <a:solidFill>
                  <a:schemeClr val="lt1"/>
                </a:solidFill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Shape 30"/>
          <p:cNvSpPr/>
          <p:nvPr/>
        </p:nvSpPr>
        <p:spPr>
          <a:xfrm>
            <a:off y="311039" x="372035"/>
            <a:ext cy="5158200" cx="8399999"/>
          </a:xfrm>
          <a:prstGeom prst="roundRect">
            <a:avLst>
              <a:gd fmla="val 2776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>
            <a:off y="314112" x="372035"/>
            <a:ext cy="6229800" cx="8399999"/>
          </a:xfrm>
          <a:prstGeom prst="roundRect">
            <a:avLst>
              <a:gd fmla="val 2255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educat.xtec.cat/group/to-fem-un-viatge-virtual" Type="http://schemas.openxmlformats.org/officeDocument/2006/relationships/hyperlink" TargetMode="External" Id="rId4"/><Relationship Target="http://educat.xtec.cat/group/to-fem-un-viatge-virtual" Type="http://schemas.openxmlformats.org/officeDocument/2006/relationships/hyperlink" TargetMode="External" Id="rId3"/><Relationship Target="../media/image07.png" Type="http://schemas.openxmlformats.org/officeDocument/2006/relationships/image" Id="rId9"/><Relationship Target="http://educat.xtec.cat/" Type="http://schemas.openxmlformats.org/officeDocument/2006/relationships/hyperlink" TargetMode="External" Id="rId6"/><Relationship Target="http://educat.xtec.cat/" Type="http://schemas.openxmlformats.org/officeDocument/2006/relationships/hyperlink" TargetMode="External" Id="rId5"/><Relationship Target="http://creativecommons.org/licenses/by-nc/3.0/" Type="http://schemas.openxmlformats.org/officeDocument/2006/relationships/hyperlink" TargetMode="External" Id="rId8"/><Relationship Target="http://creativecommons.org/licenses/by-nc/3.0/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1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9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4"/><Relationship Target="../media/image00.pn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y="630810" x="685800"/>
            <a:ext cy="37893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Google Maps</a:t>
            </a:r>
          </a:p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y="5195894" x="685800"/>
            <a:ext cy="6140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600" lang="ca"/>
              <a:t>Crear mapa al nou Google Maps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G-Afegir noves capes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Podeu afegir (G1) noves capes (G2) que podreu activar o desactivar segons interès (G3) </a:t>
            </a:r>
            <a:r>
              <a:rPr b="1" sz="1200" lang="ca">
                <a:solidFill>
                  <a:srgbClr val="CC0000"/>
                </a:solidFill>
              </a:rPr>
              <a:t>L’opció bàsica del nou Google Maps només permet afegir 3 noves capes. L’opció Pro admet moltes més capes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Afegiu elements a la nova capa i comproveu que tenen el mateix color que la vora esquerra de la definició de la capa (veure diapositiva E punt E2)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914975" x="6013025"/>
            <a:ext cy="2581825" cx="2483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H-Exportar dades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Obriu el menú fent clic a la icona de la carpeta (H1)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Exporteu per inserir en un web (H2)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Exporteu en format KML, útil per treballar en Google Earth (H3)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69750" x="4818875"/>
            <a:ext cy="3409925" cx="3157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Crèdits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600200" x="457200"/>
            <a:ext cy="294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ca">
                <a:solidFill>
                  <a:srgbClr val="222222"/>
                </a:solidFill>
              </a:rPr>
              <a:t>Tutorial elaborat com a element de suport al</a:t>
            </a:r>
            <a:r>
              <a:rPr sz="1800" lang="ca">
                <a:solidFill>
                  <a:srgbClr val="222222"/>
                </a:solidFill>
                <a:hlinkClick r:id="rId3"/>
              </a:rPr>
              <a:t> </a:t>
            </a:r>
            <a:r>
              <a:rPr u="sng" sz="1800" lang="ca" i="1">
                <a:solidFill>
                  <a:srgbClr val="0E427E"/>
                </a:solidFill>
                <a:hlinkClick r:id="rId4"/>
              </a:rPr>
              <a:t>Taller obert: Fem un viatge virtual?</a:t>
            </a:r>
            <a:r>
              <a:rPr sz="1800" lang="ca" i="1">
                <a:solidFill>
                  <a:srgbClr val="222222"/>
                </a:solidFill>
              </a:rPr>
              <a:t> </a:t>
            </a:r>
            <a:r>
              <a:rPr sz="1800" lang="ca">
                <a:solidFill>
                  <a:srgbClr val="222222"/>
                </a:solidFill>
              </a:rPr>
              <a:t>desenvolupat a la</a:t>
            </a:r>
            <a:r>
              <a:rPr sz="1800" lang="ca">
                <a:solidFill>
                  <a:srgbClr val="222222"/>
                </a:solidFill>
                <a:hlinkClick r:id="rId5"/>
              </a:rPr>
              <a:t> </a:t>
            </a:r>
            <a:r>
              <a:rPr u="sng" sz="1800" lang="ca">
                <a:solidFill>
                  <a:srgbClr val="1D6B8D"/>
                </a:solidFill>
                <a:hlinkClick r:id="rId6"/>
              </a:rPr>
              <a:t>Xarxa docent eduCAT</a:t>
            </a:r>
            <a:r>
              <a:rPr sz="1800" lang="ca">
                <a:solidFill>
                  <a:srgbClr val="222222"/>
                </a:solidFill>
              </a:rPr>
              <a:t>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</a:endParaRP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ca">
                <a:solidFill>
                  <a:srgbClr val="222222"/>
                </a:solidFill>
              </a:rPr>
              <a:t>Equip de la Xarxa docent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ca">
                <a:solidFill>
                  <a:srgbClr val="000000"/>
                </a:solidFill>
              </a:rPr>
              <a:t>Àrea de Tecnologies per a l'Aprenentatge i el Coneixement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ca">
                <a:solidFill>
                  <a:srgbClr val="000000"/>
                </a:solidFill>
              </a:rPr>
              <a:t>Departament d'Ensenyament de la Generalitat de Catalunya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algn="ctr" rtl="0" lvl="0">
              <a:spcBef>
                <a:spcPts val="0"/>
              </a:spcBef>
              <a:buNone/>
            </a:pPr>
            <a:r>
              <a:rPr sz="1000" lang="ca">
                <a:solidFill>
                  <a:srgbClr val="000000"/>
                </a:solidFill>
              </a:rPr>
              <a:t>Aquesta obra està subjecta a una llicència de</a:t>
            </a:r>
            <a:r>
              <a:rPr sz="1000" lang="ca">
                <a:solidFill>
                  <a:srgbClr val="000000"/>
                </a:solidFill>
                <a:hlinkClick r:id="rId7"/>
              </a:rPr>
              <a:t> </a:t>
            </a:r>
            <a:r>
              <a:rPr sz="1000" lang="ca">
                <a:solidFill>
                  <a:srgbClr val="4374B7"/>
                </a:solidFill>
                <a:hlinkClick r:id="rId8"/>
              </a:rPr>
              <a:t>Reconeixement-NoComercial 3.0 No adaptada de Creative Commons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y="4544400" x="3650275"/>
            <a:ext cy="469032" cx="131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ca"/>
              <a:t>A-Crear el mapa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ca"/>
              <a:t>Obriu el nou Google Maps i seleccioneu l’opció de crear del menú superior esquerre (A1)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rPr sz="2400" lang="ca"/>
              <a:t>Indiqueu el nom del mapa (A2)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38681" x="2134875"/>
            <a:ext cy="1140580" cx="3586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5088925" x="1773525"/>
            <a:ext cy="1309475" cx="3586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B1-Afegir punts d’interès 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Podeu fer servir qualsevol d’aquests 3 procediments: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afegir les dades introduint l’adreça al quadre de cerca (B1)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directament cercant la localització sobre el mapa (B2)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importar dades des d’un full de càlcul (B3)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507575" x="1003425"/>
            <a:ext cy="2588750" cx="700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B2-Afegir punts d’interès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Importar dades seleccionant el fitxer excel o en format csv del vostre ordinador (l’opció bàsica del nou GMaps només permet 100 files i 15 columnes)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Seleccioneu les columnes que tenen l’adreça i població (B4)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Seleccioneu la columna que servirà de títol (B5)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La resta de les columnes seran part de la informació a visualitzar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850775" x="3409450"/>
            <a:ext cy="2717124" cx="3275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B3-Afegir punts d’interès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Si no es representen les dades amb la corresponent “xinxeta”, és probable que necessiteu revisar alguna adreça o localitat. A vegades és un problema d’accents, caràcters catalans, la llengua del nom, o un canvi de nom del carrer.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Accediu a les dades i modifiqueu les que figuren com a errors (B6)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Podeu afegir/eliminar files clicant el botò dret del ratolí 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199925" x="1056700"/>
            <a:ext cy="2257224" cx="1906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159225" x="3732275"/>
            <a:ext cy="2332474" cx="402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C-Afegir continguts als POI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Cliceu sobre l’icona d’edició de cada POI al que voleu afegir-li continguts (C1):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url d’imatges, sons, vídeo (C2)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Informació textual (C3)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ca"/>
              <a:t>Podeu afegir més d’una imatge, so...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053925" x="703600"/>
            <a:ext cy="1962150" cx="227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844375" x="3146350"/>
            <a:ext cy="2381250" cx="2205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339425" x="5716525"/>
            <a:ext cy="3886200" cx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D-Afegir/eliminar columnes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Desplegueu el full de dades.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Situeu-vos a la columna veïna a la que voleu afegir/eliminar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Cliqueu el triangle que hi ha al costat del nom de la columna (D1)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Afegiu el nom de la columna (D2-D4) i el seu contingut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o elimineu(D3)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062875" x="3396975"/>
            <a:ext cy="2322224" cx="507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E-Canviar el nom de la capa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Podeu indicar un nom a la capa (E1)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Observeu que les “xinxetes” de cada POI són del mateix color que la vora esquerra de la capa (E2)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Podeu canviar el color de totes o alguna xinxeta clicant la icona E3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75125" x="4511350"/>
            <a:ext cy="3089975" cx="295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/>
              <a:t>F-Determinar tipus fons 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ca"/>
              <a:t>Seleccioneu el tipus de mapa base que ha de figurar com a fons (F1)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25325" x="3927000"/>
            <a:ext cy="2743200" cx="24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